
<file path=[Content_Types].xml><?xml version="1.0" encoding="utf-8"?>
<Types xmlns="http://schemas.openxmlformats.org/package/2006/content-types">
  <Default Extension="png" ContentType="image/png"/>
  <Default Extension="rels" ContentType="application/vnd.openxmlformats-package.relationships+xml"/>
  <Default Extension="ti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745" autoAdjust="0"/>
    <p:restoredTop sz="94660"/>
  </p:normalViewPr>
  <p:slideViewPr>
    <p:cSldViewPr snapToGrid="0">
      <p:cViewPr varScale="1">
        <p:scale>
          <a:sx n="114" d="100"/>
          <a:sy n="114" d="100"/>
        </p:scale>
        <p:origin x="198"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473DB8-3170-48A6-992A-106B356E053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C91CDF8D-453E-4978-8F29-E6D45A18B88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9B729179-E133-49C3-BD4F-52C7C08A91A4}"/>
              </a:ext>
            </a:extLst>
          </p:cNvPr>
          <p:cNvSpPr>
            <a:spLocks noGrp="1"/>
          </p:cNvSpPr>
          <p:nvPr>
            <p:ph type="dt" sz="half" idx="10"/>
          </p:nvPr>
        </p:nvSpPr>
        <p:spPr/>
        <p:txBody>
          <a:bodyPr/>
          <a:lstStyle/>
          <a:p>
            <a:fld id="{3C8C0C44-85A0-4C23-BC9A-CC25409DB630}" type="datetimeFigureOut">
              <a:rPr lang="en-US" smtClean="0"/>
              <a:t>5/28/2019</a:t>
            </a:fld>
            <a:endParaRPr lang="en-US" dirty="0"/>
          </a:p>
        </p:txBody>
      </p:sp>
      <p:sp>
        <p:nvSpPr>
          <p:cNvPr id="5" name="Footer Placeholder 4">
            <a:extLst>
              <a:ext uri="{FF2B5EF4-FFF2-40B4-BE49-F238E27FC236}">
                <a16:creationId xmlns:a16="http://schemas.microsoft.com/office/drawing/2014/main" id="{B25831BD-9EDB-4A3D-AAEB-31A50EC26B21}"/>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FA86B6B0-701E-44B0-A4B4-C81F9D5CCCA1}"/>
              </a:ext>
            </a:extLst>
          </p:cNvPr>
          <p:cNvSpPr>
            <a:spLocks noGrp="1"/>
          </p:cNvSpPr>
          <p:nvPr>
            <p:ph type="sldNum" sz="quarter" idx="12"/>
          </p:nvPr>
        </p:nvSpPr>
        <p:spPr/>
        <p:txBody>
          <a:bodyPr/>
          <a:lstStyle/>
          <a:p>
            <a:fld id="{A7C3377C-B998-4059-A94A-B8A89F25379C}" type="slidenum">
              <a:rPr lang="en-US" smtClean="0"/>
              <a:t>‹#›</a:t>
            </a:fld>
            <a:endParaRPr lang="en-US" dirty="0"/>
          </a:p>
        </p:txBody>
      </p:sp>
    </p:spTree>
    <p:extLst>
      <p:ext uri="{BB962C8B-B14F-4D97-AF65-F5344CB8AC3E}">
        <p14:creationId xmlns:p14="http://schemas.microsoft.com/office/powerpoint/2010/main" val="4417100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2FD001-0EF9-41D8-8029-1913F749C1C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CB7BF50-82CF-447D-BDB2-974A8F40516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A39BCDA-4799-4511-87C6-74A07FECEE7E}"/>
              </a:ext>
            </a:extLst>
          </p:cNvPr>
          <p:cNvSpPr>
            <a:spLocks noGrp="1"/>
          </p:cNvSpPr>
          <p:nvPr>
            <p:ph type="dt" sz="half" idx="10"/>
          </p:nvPr>
        </p:nvSpPr>
        <p:spPr/>
        <p:txBody>
          <a:bodyPr/>
          <a:lstStyle/>
          <a:p>
            <a:fld id="{3C8C0C44-85A0-4C23-BC9A-CC25409DB630}" type="datetimeFigureOut">
              <a:rPr lang="en-US" smtClean="0"/>
              <a:t>5/28/2019</a:t>
            </a:fld>
            <a:endParaRPr lang="en-US" dirty="0"/>
          </a:p>
        </p:txBody>
      </p:sp>
      <p:sp>
        <p:nvSpPr>
          <p:cNvPr id="5" name="Footer Placeholder 4">
            <a:extLst>
              <a:ext uri="{FF2B5EF4-FFF2-40B4-BE49-F238E27FC236}">
                <a16:creationId xmlns:a16="http://schemas.microsoft.com/office/drawing/2014/main" id="{98F7EC99-E358-4BD9-9686-89973C4CA5E3}"/>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FCBE89F3-5ADD-4DC6-9894-B28B5F34A817}"/>
              </a:ext>
            </a:extLst>
          </p:cNvPr>
          <p:cNvSpPr>
            <a:spLocks noGrp="1"/>
          </p:cNvSpPr>
          <p:nvPr>
            <p:ph type="sldNum" sz="quarter" idx="12"/>
          </p:nvPr>
        </p:nvSpPr>
        <p:spPr/>
        <p:txBody>
          <a:bodyPr/>
          <a:lstStyle/>
          <a:p>
            <a:fld id="{A7C3377C-B998-4059-A94A-B8A89F25379C}" type="slidenum">
              <a:rPr lang="en-US" smtClean="0"/>
              <a:t>‹#›</a:t>
            </a:fld>
            <a:endParaRPr lang="en-US" dirty="0"/>
          </a:p>
        </p:txBody>
      </p:sp>
    </p:spTree>
    <p:extLst>
      <p:ext uri="{BB962C8B-B14F-4D97-AF65-F5344CB8AC3E}">
        <p14:creationId xmlns:p14="http://schemas.microsoft.com/office/powerpoint/2010/main" val="42943400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2B56737-9BC4-4C64-B5ED-9FE2F0ED07B8}"/>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1592FAD-8D19-46EC-93CB-A191D0509C3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159E52F-A581-4850-B1C9-105ED9FDFCCE}"/>
              </a:ext>
            </a:extLst>
          </p:cNvPr>
          <p:cNvSpPr>
            <a:spLocks noGrp="1"/>
          </p:cNvSpPr>
          <p:nvPr>
            <p:ph type="dt" sz="half" idx="10"/>
          </p:nvPr>
        </p:nvSpPr>
        <p:spPr/>
        <p:txBody>
          <a:bodyPr/>
          <a:lstStyle/>
          <a:p>
            <a:fld id="{3C8C0C44-85A0-4C23-BC9A-CC25409DB630}" type="datetimeFigureOut">
              <a:rPr lang="en-US" smtClean="0"/>
              <a:t>5/28/2019</a:t>
            </a:fld>
            <a:endParaRPr lang="en-US" dirty="0"/>
          </a:p>
        </p:txBody>
      </p:sp>
      <p:sp>
        <p:nvSpPr>
          <p:cNvPr id="5" name="Footer Placeholder 4">
            <a:extLst>
              <a:ext uri="{FF2B5EF4-FFF2-40B4-BE49-F238E27FC236}">
                <a16:creationId xmlns:a16="http://schemas.microsoft.com/office/drawing/2014/main" id="{1C489C6D-654B-4054-A105-7806D4CF8630}"/>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5F2ACB5E-10CD-47D8-9C8C-42B3D3972984}"/>
              </a:ext>
            </a:extLst>
          </p:cNvPr>
          <p:cNvSpPr>
            <a:spLocks noGrp="1"/>
          </p:cNvSpPr>
          <p:nvPr>
            <p:ph type="sldNum" sz="quarter" idx="12"/>
          </p:nvPr>
        </p:nvSpPr>
        <p:spPr/>
        <p:txBody>
          <a:bodyPr/>
          <a:lstStyle/>
          <a:p>
            <a:fld id="{A7C3377C-B998-4059-A94A-B8A89F25379C}" type="slidenum">
              <a:rPr lang="en-US" smtClean="0"/>
              <a:t>‹#›</a:t>
            </a:fld>
            <a:endParaRPr lang="en-US" dirty="0"/>
          </a:p>
        </p:txBody>
      </p:sp>
    </p:spTree>
    <p:extLst>
      <p:ext uri="{BB962C8B-B14F-4D97-AF65-F5344CB8AC3E}">
        <p14:creationId xmlns:p14="http://schemas.microsoft.com/office/powerpoint/2010/main" val="9516478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89E260-C972-4CF6-BADB-1EAAFBC9A70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86601B5-D3E4-4457-B00D-6C5E6449EA7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BA20875-A0F5-46A9-9B6D-15395C265F7E}"/>
              </a:ext>
            </a:extLst>
          </p:cNvPr>
          <p:cNvSpPr>
            <a:spLocks noGrp="1"/>
          </p:cNvSpPr>
          <p:nvPr>
            <p:ph type="dt" sz="half" idx="10"/>
          </p:nvPr>
        </p:nvSpPr>
        <p:spPr/>
        <p:txBody>
          <a:bodyPr/>
          <a:lstStyle/>
          <a:p>
            <a:fld id="{3C8C0C44-85A0-4C23-BC9A-CC25409DB630}" type="datetimeFigureOut">
              <a:rPr lang="en-US" smtClean="0"/>
              <a:t>5/28/2019</a:t>
            </a:fld>
            <a:endParaRPr lang="en-US" dirty="0"/>
          </a:p>
        </p:txBody>
      </p:sp>
      <p:sp>
        <p:nvSpPr>
          <p:cNvPr id="5" name="Footer Placeholder 4">
            <a:extLst>
              <a:ext uri="{FF2B5EF4-FFF2-40B4-BE49-F238E27FC236}">
                <a16:creationId xmlns:a16="http://schemas.microsoft.com/office/drawing/2014/main" id="{C44CF1CA-695C-4ECC-A8DB-4F7E06EE2467}"/>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4178A3CF-C46E-4412-9EC2-4B1C1B0A77D3}"/>
              </a:ext>
            </a:extLst>
          </p:cNvPr>
          <p:cNvSpPr>
            <a:spLocks noGrp="1"/>
          </p:cNvSpPr>
          <p:nvPr>
            <p:ph type="sldNum" sz="quarter" idx="12"/>
          </p:nvPr>
        </p:nvSpPr>
        <p:spPr/>
        <p:txBody>
          <a:bodyPr/>
          <a:lstStyle/>
          <a:p>
            <a:fld id="{A7C3377C-B998-4059-A94A-B8A89F25379C}" type="slidenum">
              <a:rPr lang="en-US" smtClean="0"/>
              <a:t>‹#›</a:t>
            </a:fld>
            <a:endParaRPr lang="en-US" dirty="0"/>
          </a:p>
        </p:txBody>
      </p:sp>
    </p:spTree>
    <p:extLst>
      <p:ext uri="{BB962C8B-B14F-4D97-AF65-F5344CB8AC3E}">
        <p14:creationId xmlns:p14="http://schemas.microsoft.com/office/powerpoint/2010/main" val="33603059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4AAE5B-B6FA-46BB-B15C-D36AD74E31D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DB32293-225E-4D59-A702-68B0332F140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C6F2BC0-CF90-4D8C-A237-9636ECBC95E4}"/>
              </a:ext>
            </a:extLst>
          </p:cNvPr>
          <p:cNvSpPr>
            <a:spLocks noGrp="1"/>
          </p:cNvSpPr>
          <p:nvPr>
            <p:ph type="dt" sz="half" idx="10"/>
          </p:nvPr>
        </p:nvSpPr>
        <p:spPr/>
        <p:txBody>
          <a:bodyPr/>
          <a:lstStyle/>
          <a:p>
            <a:fld id="{3C8C0C44-85A0-4C23-BC9A-CC25409DB630}" type="datetimeFigureOut">
              <a:rPr lang="en-US" smtClean="0"/>
              <a:t>5/28/2019</a:t>
            </a:fld>
            <a:endParaRPr lang="en-US" dirty="0"/>
          </a:p>
        </p:txBody>
      </p:sp>
      <p:sp>
        <p:nvSpPr>
          <p:cNvPr id="5" name="Footer Placeholder 4">
            <a:extLst>
              <a:ext uri="{FF2B5EF4-FFF2-40B4-BE49-F238E27FC236}">
                <a16:creationId xmlns:a16="http://schemas.microsoft.com/office/drawing/2014/main" id="{A51C0255-6E55-4002-B822-7C0B0A173589}"/>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A2B85FB9-3FD5-4525-BFB5-66F8CEEA87E1}"/>
              </a:ext>
            </a:extLst>
          </p:cNvPr>
          <p:cNvSpPr>
            <a:spLocks noGrp="1"/>
          </p:cNvSpPr>
          <p:nvPr>
            <p:ph type="sldNum" sz="quarter" idx="12"/>
          </p:nvPr>
        </p:nvSpPr>
        <p:spPr/>
        <p:txBody>
          <a:bodyPr/>
          <a:lstStyle/>
          <a:p>
            <a:fld id="{A7C3377C-B998-4059-A94A-B8A89F25379C}" type="slidenum">
              <a:rPr lang="en-US" smtClean="0"/>
              <a:t>‹#›</a:t>
            </a:fld>
            <a:endParaRPr lang="en-US" dirty="0"/>
          </a:p>
        </p:txBody>
      </p:sp>
    </p:spTree>
    <p:extLst>
      <p:ext uri="{BB962C8B-B14F-4D97-AF65-F5344CB8AC3E}">
        <p14:creationId xmlns:p14="http://schemas.microsoft.com/office/powerpoint/2010/main" val="36319712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ADA911-F0D5-4574-9CB7-B99FE4732CA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5FCBEF1-AFDC-4029-BED4-79427055313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F22B8B93-3439-445D-8114-C6B324F50C4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A574F6F-7A4A-41E5-83C4-F822E4D015CD}"/>
              </a:ext>
            </a:extLst>
          </p:cNvPr>
          <p:cNvSpPr>
            <a:spLocks noGrp="1"/>
          </p:cNvSpPr>
          <p:nvPr>
            <p:ph type="dt" sz="half" idx="10"/>
          </p:nvPr>
        </p:nvSpPr>
        <p:spPr/>
        <p:txBody>
          <a:bodyPr/>
          <a:lstStyle/>
          <a:p>
            <a:fld id="{3C8C0C44-85A0-4C23-BC9A-CC25409DB630}" type="datetimeFigureOut">
              <a:rPr lang="en-US" smtClean="0"/>
              <a:t>5/28/2019</a:t>
            </a:fld>
            <a:endParaRPr lang="en-US" dirty="0"/>
          </a:p>
        </p:txBody>
      </p:sp>
      <p:sp>
        <p:nvSpPr>
          <p:cNvPr id="6" name="Footer Placeholder 5">
            <a:extLst>
              <a:ext uri="{FF2B5EF4-FFF2-40B4-BE49-F238E27FC236}">
                <a16:creationId xmlns:a16="http://schemas.microsoft.com/office/drawing/2014/main" id="{B4685639-7A70-4FCE-A56F-F8E00A197662}"/>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0BD91AFB-CF47-44A3-9BE9-57FBB1FBE0F7}"/>
              </a:ext>
            </a:extLst>
          </p:cNvPr>
          <p:cNvSpPr>
            <a:spLocks noGrp="1"/>
          </p:cNvSpPr>
          <p:nvPr>
            <p:ph type="sldNum" sz="quarter" idx="12"/>
          </p:nvPr>
        </p:nvSpPr>
        <p:spPr/>
        <p:txBody>
          <a:bodyPr/>
          <a:lstStyle/>
          <a:p>
            <a:fld id="{A7C3377C-B998-4059-A94A-B8A89F25379C}" type="slidenum">
              <a:rPr lang="en-US" smtClean="0"/>
              <a:t>‹#›</a:t>
            </a:fld>
            <a:endParaRPr lang="en-US" dirty="0"/>
          </a:p>
        </p:txBody>
      </p:sp>
    </p:spTree>
    <p:extLst>
      <p:ext uri="{BB962C8B-B14F-4D97-AF65-F5344CB8AC3E}">
        <p14:creationId xmlns:p14="http://schemas.microsoft.com/office/powerpoint/2010/main" val="25385778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6046B8-0847-4A91-9C55-C061ADAE07D7}"/>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1B7A9800-167A-4D1F-BF6E-2C0DBEECB9B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92E4D79-BAF8-41E4-B003-FE6C93A4CF5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93409F0-B86A-4389-A4F2-4B52C252593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7E012FD-BEE8-4AA8-8EAA-EF6D4BED6DC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9CEFB8E-3EA8-4AD3-B1EB-6C7FFB58E587}"/>
              </a:ext>
            </a:extLst>
          </p:cNvPr>
          <p:cNvSpPr>
            <a:spLocks noGrp="1"/>
          </p:cNvSpPr>
          <p:nvPr>
            <p:ph type="dt" sz="half" idx="10"/>
          </p:nvPr>
        </p:nvSpPr>
        <p:spPr/>
        <p:txBody>
          <a:bodyPr/>
          <a:lstStyle/>
          <a:p>
            <a:fld id="{3C8C0C44-85A0-4C23-BC9A-CC25409DB630}" type="datetimeFigureOut">
              <a:rPr lang="en-US" smtClean="0"/>
              <a:t>5/28/2019</a:t>
            </a:fld>
            <a:endParaRPr lang="en-US" dirty="0"/>
          </a:p>
        </p:txBody>
      </p:sp>
      <p:sp>
        <p:nvSpPr>
          <p:cNvPr id="8" name="Footer Placeholder 7">
            <a:extLst>
              <a:ext uri="{FF2B5EF4-FFF2-40B4-BE49-F238E27FC236}">
                <a16:creationId xmlns:a16="http://schemas.microsoft.com/office/drawing/2014/main" id="{FC29DDFD-0DD2-4727-9E51-711EBED82CCB}"/>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F4563777-CD19-4A82-B7F8-4CDBABEFD097}"/>
              </a:ext>
            </a:extLst>
          </p:cNvPr>
          <p:cNvSpPr>
            <a:spLocks noGrp="1"/>
          </p:cNvSpPr>
          <p:nvPr>
            <p:ph type="sldNum" sz="quarter" idx="12"/>
          </p:nvPr>
        </p:nvSpPr>
        <p:spPr/>
        <p:txBody>
          <a:bodyPr/>
          <a:lstStyle/>
          <a:p>
            <a:fld id="{A7C3377C-B998-4059-A94A-B8A89F25379C}" type="slidenum">
              <a:rPr lang="en-US" smtClean="0"/>
              <a:t>‹#›</a:t>
            </a:fld>
            <a:endParaRPr lang="en-US" dirty="0"/>
          </a:p>
        </p:txBody>
      </p:sp>
    </p:spTree>
    <p:extLst>
      <p:ext uri="{BB962C8B-B14F-4D97-AF65-F5344CB8AC3E}">
        <p14:creationId xmlns:p14="http://schemas.microsoft.com/office/powerpoint/2010/main" val="38686832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9908C4-C059-461A-96A3-73D5F91C662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12BAE90-C53C-486F-BBC8-E4748A1049C4}"/>
              </a:ext>
            </a:extLst>
          </p:cNvPr>
          <p:cNvSpPr>
            <a:spLocks noGrp="1"/>
          </p:cNvSpPr>
          <p:nvPr>
            <p:ph type="dt" sz="half" idx="10"/>
          </p:nvPr>
        </p:nvSpPr>
        <p:spPr/>
        <p:txBody>
          <a:bodyPr/>
          <a:lstStyle/>
          <a:p>
            <a:fld id="{3C8C0C44-85A0-4C23-BC9A-CC25409DB630}" type="datetimeFigureOut">
              <a:rPr lang="en-US" smtClean="0"/>
              <a:t>5/28/2019</a:t>
            </a:fld>
            <a:endParaRPr lang="en-US" dirty="0"/>
          </a:p>
        </p:txBody>
      </p:sp>
      <p:sp>
        <p:nvSpPr>
          <p:cNvPr id="4" name="Footer Placeholder 3">
            <a:extLst>
              <a:ext uri="{FF2B5EF4-FFF2-40B4-BE49-F238E27FC236}">
                <a16:creationId xmlns:a16="http://schemas.microsoft.com/office/drawing/2014/main" id="{338EE16D-3D96-43C0-8F7D-BC46AF80CA49}"/>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22C2CCDE-CE48-4F11-A3F1-A3FFE6B6C546}"/>
              </a:ext>
            </a:extLst>
          </p:cNvPr>
          <p:cNvSpPr>
            <a:spLocks noGrp="1"/>
          </p:cNvSpPr>
          <p:nvPr>
            <p:ph type="sldNum" sz="quarter" idx="12"/>
          </p:nvPr>
        </p:nvSpPr>
        <p:spPr/>
        <p:txBody>
          <a:bodyPr/>
          <a:lstStyle/>
          <a:p>
            <a:fld id="{A7C3377C-B998-4059-A94A-B8A89F25379C}" type="slidenum">
              <a:rPr lang="en-US" smtClean="0"/>
              <a:t>‹#›</a:t>
            </a:fld>
            <a:endParaRPr lang="en-US" dirty="0"/>
          </a:p>
        </p:txBody>
      </p:sp>
    </p:spTree>
    <p:extLst>
      <p:ext uri="{BB962C8B-B14F-4D97-AF65-F5344CB8AC3E}">
        <p14:creationId xmlns:p14="http://schemas.microsoft.com/office/powerpoint/2010/main" val="21614663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1560AB6-93D6-4744-BCBE-A2EBFB546996}"/>
              </a:ext>
            </a:extLst>
          </p:cNvPr>
          <p:cNvSpPr>
            <a:spLocks noGrp="1"/>
          </p:cNvSpPr>
          <p:nvPr>
            <p:ph type="dt" sz="half" idx="10"/>
          </p:nvPr>
        </p:nvSpPr>
        <p:spPr/>
        <p:txBody>
          <a:bodyPr/>
          <a:lstStyle/>
          <a:p>
            <a:fld id="{3C8C0C44-85A0-4C23-BC9A-CC25409DB630}" type="datetimeFigureOut">
              <a:rPr lang="en-US" smtClean="0"/>
              <a:t>5/28/2019</a:t>
            </a:fld>
            <a:endParaRPr lang="en-US" dirty="0"/>
          </a:p>
        </p:txBody>
      </p:sp>
      <p:sp>
        <p:nvSpPr>
          <p:cNvPr id="3" name="Footer Placeholder 2">
            <a:extLst>
              <a:ext uri="{FF2B5EF4-FFF2-40B4-BE49-F238E27FC236}">
                <a16:creationId xmlns:a16="http://schemas.microsoft.com/office/drawing/2014/main" id="{C43624E3-2EE2-4128-BAB1-07464D2A6E42}"/>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41E4D594-224C-4947-842C-A4A540E3C81B}"/>
              </a:ext>
            </a:extLst>
          </p:cNvPr>
          <p:cNvSpPr>
            <a:spLocks noGrp="1"/>
          </p:cNvSpPr>
          <p:nvPr>
            <p:ph type="sldNum" sz="quarter" idx="12"/>
          </p:nvPr>
        </p:nvSpPr>
        <p:spPr/>
        <p:txBody>
          <a:bodyPr/>
          <a:lstStyle/>
          <a:p>
            <a:fld id="{A7C3377C-B998-4059-A94A-B8A89F25379C}" type="slidenum">
              <a:rPr lang="en-US" smtClean="0"/>
              <a:t>‹#›</a:t>
            </a:fld>
            <a:endParaRPr lang="en-US" dirty="0"/>
          </a:p>
        </p:txBody>
      </p:sp>
    </p:spTree>
    <p:extLst>
      <p:ext uri="{BB962C8B-B14F-4D97-AF65-F5344CB8AC3E}">
        <p14:creationId xmlns:p14="http://schemas.microsoft.com/office/powerpoint/2010/main" val="40474263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119D64-FE29-44F5-AA89-A8EC6513472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D0B771B5-2310-430C-8C7B-2CE46514EF4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D0B480FF-64B4-432C-8FAD-557294BBD23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AA2D13D-9505-4243-9445-262FEEF9BEA7}"/>
              </a:ext>
            </a:extLst>
          </p:cNvPr>
          <p:cNvSpPr>
            <a:spLocks noGrp="1"/>
          </p:cNvSpPr>
          <p:nvPr>
            <p:ph type="dt" sz="half" idx="10"/>
          </p:nvPr>
        </p:nvSpPr>
        <p:spPr/>
        <p:txBody>
          <a:bodyPr/>
          <a:lstStyle/>
          <a:p>
            <a:fld id="{3C8C0C44-85A0-4C23-BC9A-CC25409DB630}" type="datetimeFigureOut">
              <a:rPr lang="en-US" smtClean="0"/>
              <a:t>5/28/2019</a:t>
            </a:fld>
            <a:endParaRPr lang="en-US" dirty="0"/>
          </a:p>
        </p:txBody>
      </p:sp>
      <p:sp>
        <p:nvSpPr>
          <p:cNvPr id="6" name="Footer Placeholder 5">
            <a:extLst>
              <a:ext uri="{FF2B5EF4-FFF2-40B4-BE49-F238E27FC236}">
                <a16:creationId xmlns:a16="http://schemas.microsoft.com/office/drawing/2014/main" id="{7134C3E5-C39F-4A86-90D6-E8DED071148B}"/>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B7263E5E-40AD-4609-9F1E-126DDB55C5C8}"/>
              </a:ext>
            </a:extLst>
          </p:cNvPr>
          <p:cNvSpPr>
            <a:spLocks noGrp="1"/>
          </p:cNvSpPr>
          <p:nvPr>
            <p:ph type="sldNum" sz="quarter" idx="12"/>
          </p:nvPr>
        </p:nvSpPr>
        <p:spPr/>
        <p:txBody>
          <a:bodyPr/>
          <a:lstStyle/>
          <a:p>
            <a:fld id="{A7C3377C-B998-4059-A94A-B8A89F25379C}" type="slidenum">
              <a:rPr lang="en-US" smtClean="0"/>
              <a:t>‹#›</a:t>
            </a:fld>
            <a:endParaRPr lang="en-US" dirty="0"/>
          </a:p>
        </p:txBody>
      </p:sp>
    </p:spTree>
    <p:extLst>
      <p:ext uri="{BB962C8B-B14F-4D97-AF65-F5344CB8AC3E}">
        <p14:creationId xmlns:p14="http://schemas.microsoft.com/office/powerpoint/2010/main" val="32905304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C7BA81-F5EF-4A63-A4BE-73A40E12723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324097D-915A-4512-B575-EB40F8884A0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6BAF6399-6342-454D-8550-541911EAA25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C669950-7A9E-4EC3-B1D6-224E94FA2DB6}"/>
              </a:ext>
            </a:extLst>
          </p:cNvPr>
          <p:cNvSpPr>
            <a:spLocks noGrp="1"/>
          </p:cNvSpPr>
          <p:nvPr>
            <p:ph type="dt" sz="half" idx="10"/>
          </p:nvPr>
        </p:nvSpPr>
        <p:spPr/>
        <p:txBody>
          <a:bodyPr/>
          <a:lstStyle/>
          <a:p>
            <a:fld id="{3C8C0C44-85A0-4C23-BC9A-CC25409DB630}" type="datetimeFigureOut">
              <a:rPr lang="en-US" smtClean="0"/>
              <a:t>5/28/2019</a:t>
            </a:fld>
            <a:endParaRPr lang="en-US" dirty="0"/>
          </a:p>
        </p:txBody>
      </p:sp>
      <p:sp>
        <p:nvSpPr>
          <p:cNvPr id="6" name="Footer Placeholder 5">
            <a:extLst>
              <a:ext uri="{FF2B5EF4-FFF2-40B4-BE49-F238E27FC236}">
                <a16:creationId xmlns:a16="http://schemas.microsoft.com/office/drawing/2014/main" id="{6859758A-F336-4190-A0EB-57D05E6BA356}"/>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28C33A62-4EAA-4B62-BF8E-E565D1C25637}"/>
              </a:ext>
            </a:extLst>
          </p:cNvPr>
          <p:cNvSpPr>
            <a:spLocks noGrp="1"/>
          </p:cNvSpPr>
          <p:nvPr>
            <p:ph type="sldNum" sz="quarter" idx="12"/>
          </p:nvPr>
        </p:nvSpPr>
        <p:spPr/>
        <p:txBody>
          <a:bodyPr/>
          <a:lstStyle/>
          <a:p>
            <a:fld id="{A7C3377C-B998-4059-A94A-B8A89F25379C}" type="slidenum">
              <a:rPr lang="en-US" smtClean="0"/>
              <a:t>‹#›</a:t>
            </a:fld>
            <a:endParaRPr lang="en-US" dirty="0"/>
          </a:p>
        </p:txBody>
      </p:sp>
    </p:spTree>
    <p:extLst>
      <p:ext uri="{BB962C8B-B14F-4D97-AF65-F5344CB8AC3E}">
        <p14:creationId xmlns:p14="http://schemas.microsoft.com/office/powerpoint/2010/main" val="6480532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0FB2983-5B88-4FA6-870A-83DDA5D4192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A587F4B-3AB6-46FA-A428-80E9445008E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264956B-ACCC-45A5-B848-85691BC4511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8C0C44-85A0-4C23-BC9A-CC25409DB630}" type="datetimeFigureOut">
              <a:rPr lang="en-US" smtClean="0"/>
              <a:t>5/28/2019</a:t>
            </a:fld>
            <a:endParaRPr lang="en-US" dirty="0"/>
          </a:p>
        </p:txBody>
      </p:sp>
      <p:sp>
        <p:nvSpPr>
          <p:cNvPr id="5" name="Footer Placeholder 4">
            <a:extLst>
              <a:ext uri="{FF2B5EF4-FFF2-40B4-BE49-F238E27FC236}">
                <a16:creationId xmlns:a16="http://schemas.microsoft.com/office/drawing/2014/main" id="{28643A3F-5A70-4E7B-8C73-1897C8E39A7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6C63569A-FF90-40AB-98CD-FB979787C83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7C3377C-B998-4059-A94A-B8A89F25379C}" type="slidenum">
              <a:rPr lang="en-US" smtClean="0"/>
              <a:t>‹#›</a:t>
            </a:fld>
            <a:endParaRPr lang="en-US" dirty="0"/>
          </a:p>
        </p:txBody>
      </p:sp>
    </p:spTree>
    <p:extLst>
      <p:ext uri="{BB962C8B-B14F-4D97-AF65-F5344CB8AC3E}">
        <p14:creationId xmlns:p14="http://schemas.microsoft.com/office/powerpoint/2010/main" val="363856237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image" Target="../media/image2.tif"/><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3" name="Rectangle 52">
            <a:extLst>
              <a:ext uri="{FF2B5EF4-FFF2-40B4-BE49-F238E27FC236}">
                <a16:creationId xmlns:a16="http://schemas.microsoft.com/office/drawing/2014/main" id="{4038CB10-1F5C-4D54-9DF7-12586DE5B0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7546" y="4572000"/>
            <a:ext cx="7058307" cy="1964266"/>
          </a:xfrm>
          <a:prstGeom prst="rect">
            <a:avLst/>
          </a:prstGeom>
          <a:solidFill>
            <a:srgbClr val="3032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3" name="Title 12">
            <a:extLst>
              <a:ext uri="{FF2B5EF4-FFF2-40B4-BE49-F238E27FC236}">
                <a16:creationId xmlns:a16="http://schemas.microsoft.com/office/drawing/2014/main" id="{C30EB2E3-AF06-40FE-897C-26D2876742F1}"/>
              </a:ext>
            </a:extLst>
          </p:cNvPr>
          <p:cNvSpPr>
            <a:spLocks noGrp="1"/>
          </p:cNvSpPr>
          <p:nvPr>
            <p:ph type="title"/>
          </p:nvPr>
        </p:nvSpPr>
        <p:spPr>
          <a:xfrm>
            <a:off x="524256" y="4767072"/>
            <a:ext cx="6594189" cy="1625210"/>
          </a:xfrm>
        </p:spPr>
        <p:txBody>
          <a:bodyPr vert="horz" lIns="91440" tIns="45720" rIns="91440" bIns="45720" rtlCol="0" anchor="ctr">
            <a:normAutofit/>
          </a:bodyPr>
          <a:lstStyle/>
          <a:p>
            <a:pPr algn="ctr"/>
            <a:r>
              <a:rPr lang="en-US" sz="4400" dirty="0">
                <a:solidFill>
                  <a:srgbClr val="FFFFFF"/>
                </a:solidFill>
                <a:latin typeface="Times New Roman" panose="02020603050405020304" pitchFamily="18" charset="0"/>
                <a:cs typeface="Times New Roman" panose="02020603050405020304" pitchFamily="18" charset="0"/>
              </a:rPr>
              <a:t>Pertussis Vaccine - Total Failure Within 5 Years </a:t>
            </a:r>
          </a:p>
        </p:txBody>
      </p:sp>
      <p:pic>
        <p:nvPicPr>
          <p:cNvPr id="17" name="Picture Placeholder 16" descr="A screenshot of a cell phone&#10;&#10;Description automatically generated">
            <a:extLst>
              <a:ext uri="{FF2B5EF4-FFF2-40B4-BE49-F238E27FC236}">
                <a16:creationId xmlns:a16="http://schemas.microsoft.com/office/drawing/2014/main" id="{02391184-C37E-4254-B9D3-B9F45B77DCD2}"/>
              </a:ext>
            </a:extLst>
          </p:cNvPr>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r="6774"/>
          <a:stretch/>
        </p:blipFill>
        <p:spPr>
          <a:xfrm>
            <a:off x="327547" y="321733"/>
            <a:ext cx="7058306" cy="4107392"/>
          </a:xfrm>
          <a:prstGeom prst="rect">
            <a:avLst/>
          </a:prstGeom>
        </p:spPr>
      </p:pic>
      <p:sp>
        <p:nvSpPr>
          <p:cNvPr id="55" name="Rectangle 54">
            <a:extLst>
              <a:ext uri="{FF2B5EF4-FFF2-40B4-BE49-F238E27FC236}">
                <a16:creationId xmlns:a16="http://schemas.microsoft.com/office/drawing/2014/main" id="{73ED6512-6858-4552-B699-9A97FE9A4E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34655" y="321732"/>
            <a:ext cx="4335613" cy="6214534"/>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5" name="Text Placeholder 14">
            <a:extLst>
              <a:ext uri="{FF2B5EF4-FFF2-40B4-BE49-F238E27FC236}">
                <a16:creationId xmlns:a16="http://schemas.microsoft.com/office/drawing/2014/main" id="{0CB2184A-FFD9-4B9D-AE8D-6AA2F9956E1C}"/>
              </a:ext>
            </a:extLst>
          </p:cNvPr>
          <p:cNvSpPr>
            <a:spLocks noGrp="1"/>
          </p:cNvSpPr>
          <p:nvPr>
            <p:ph type="body" sz="half" idx="2"/>
          </p:nvPr>
        </p:nvSpPr>
        <p:spPr>
          <a:xfrm>
            <a:off x="8029319" y="917725"/>
            <a:ext cx="3424739" cy="4852362"/>
          </a:xfrm>
        </p:spPr>
        <p:txBody>
          <a:bodyPr vert="horz" lIns="91440" tIns="45720" rIns="91440" bIns="45720" rtlCol="0" anchor="ctr">
            <a:normAutofit/>
          </a:bodyPr>
          <a:lstStyle/>
          <a:p>
            <a:r>
              <a:rPr lang="en-US" sz="1900" dirty="0">
                <a:solidFill>
                  <a:srgbClr val="FFFFFF"/>
                </a:solidFill>
              </a:rPr>
              <a:t>More recent studies show that by 5 years after completion of a DTaP series, children were up to </a:t>
            </a:r>
            <a:r>
              <a:rPr lang="en-US" sz="1900" dirty="0">
                <a:solidFill>
                  <a:srgbClr val="FFFF00"/>
                </a:solidFill>
              </a:rPr>
              <a:t>15 times more likely to acquire pertussis compared to the first year after the series.</a:t>
            </a:r>
            <a:r>
              <a:rPr lang="en-US" sz="1900" dirty="0">
                <a:solidFill>
                  <a:srgbClr val="FFFFFF"/>
                </a:solidFill>
              </a:rPr>
              <a:t> Studies have also documented rapid decline in pertussis antibodies within as few as 2–3 years of the most recent aP vaccination, often to pre-vaccination levels and although antibody levels alone are not necessarily indicative of waning immunity, in this case given the higher risk of infection after aP vaccine with time, it is strongly suggestive of it.</a:t>
            </a:r>
          </a:p>
          <a:p>
            <a:pPr indent="-228600">
              <a:buFont typeface="Arial" panose="020B0604020202020204" pitchFamily="34" charset="0"/>
              <a:buChar char="•"/>
            </a:pPr>
            <a:endParaRPr lang="en-US" sz="1900" dirty="0">
              <a:solidFill>
                <a:srgbClr val="FFFFFF"/>
              </a:solidFill>
            </a:endParaRPr>
          </a:p>
        </p:txBody>
      </p:sp>
      <p:sp>
        <p:nvSpPr>
          <p:cNvPr id="12" name="TextBox 11">
            <a:extLst>
              <a:ext uri="{FF2B5EF4-FFF2-40B4-BE49-F238E27FC236}">
                <a16:creationId xmlns:a16="http://schemas.microsoft.com/office/drawing/2014/main" id="{F7354614-85FD-420C-907F-500157730D2B}"/>
              </a:ext>
            </a:extLst>
          </p:cNvPr>
          <p:cNvSpPr txBox="1"/>
          <p:nvPr/>
        </p:nvSpPr>
        <p:spPr>
          <a:xfrm>
            <a:off x="1336431" y="234462"/>
            <a:ext cx="184731" cy="369332"/>
          </a:xfrm>
          <a:prstGeom prst="rect">
            <a:avLst/>
          </a:prstGeom>
          <a:noFill/>
        </p:spPr>
        <p:txBody>
          <a:bodyPr wrap="square" rtlCol="0">
            <a:spAutoFit/>
          </a:bodyPr>
          <a:lstStyle/>
          <a:p>
            <a:endParaRPr lang="en-US" dirty="0"/>
          </a:p>
        </p:txBody>
      </p:sp>
    </p:spTree>
    <p:extLst>
      <p:ext uri="{BB962C8B-B14F-4D97-AF65-F5344CB8AC3E}">
        <p14:creationId xmlns:p14="http://schemas.microsoft.com/office/powerpoint/2010/main" val="41261065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4038CB10-1F5C-4D54-9DF7-12586DE5B0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7546" y="4572000"/>
            <a:ext cx="7058307" cy="1964266"/>
          </a:xfrm>
          <a:prstGeom prst="rect">
            <a:avLst/>
          </a:prstGeom>
          <a:solidFill>
            <a:srgbClr val="564E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726B846D-D13F-4EAE-A59B-747EA99FEA47}"/>
              </a:ext>
            </a:extLst>
          </p:cNvPr>
          <p:cNvSpPr>
            <a:spLocks noGrp="1"/>
          </p:cNvSpPr>
          <p:nvPr>
            <p:ph type="title"/>
          </p:nvPr>
        </p:nvSpPr>
        <p:spPr>
          <a:xfrm>
            <a:off x="524256" y="4767072"/>
            <a:ext cx="6594189" cy="1625210"/>
          </a:xfrm>
        </p:spPr>
        <p:txBody>
          <a:bodyPr vert="horz" lIns="91440" tIns="45720" rIns="91440" bIns="45720" rtlCol="0" anchor="ctr">
            <a:normAutofit fontScale="90000"/>
          </a:bodyPr>
          <a:lstStyle/>
          <a:p>
            <a:pPr algn="ctr"/>
            <a:r>
              <a:rPr lang="en-US" sz="4400" dirty="0">
                <a:solidFill>
                  <a:srgbClr val="FFFFFF"/>
                </a:solidFill>
                <a:latin typeface="Times New Roman" panose="02020603050405020304" pitchFamily="18" charset="0"/>
                <a:cs typeface="Times New Roman" panose="02020603050405020304" pitchFamily="18" charset="0"/>
              </a:rPr>
              <a:t>Pertussis Vaccine Increases the Risk of Contracting Pertussis</a:t>
            </a:r>
          </a:p>
        </p:txBody>
      </p:sp>
      <p:pic>
        <p:nvPicPr>
          <p:cNvPr id="6" name="Picture Placeholder 5" descr="A screenshot of a social media post&#10;&#10;Description automatically generated">
            <a:extLst>
              <a:ext uri="{FF2B5EF4-FFF2-40B4-BE49-F238E27FC236}">
                <a16:creationId xmlns:a16="http://schemas.microsoft.com/office/drawing/2014/main" id="{2380D942-65E2-402F-81BE-6016720AB9A6}"/>
              </a:ext>
            </a:extLst>
          </p:cNvPr>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l="1370" r="9698" b="-2"/>
          <a:stretch/>
        </p:blipFill>
        <p:spPr>
          <a:xfrm>
            <a:off x="327547" y="321733"/>
            <a:ext cx="7058306" cy="4107392"/>
          </a:xfrm>
          <a:prstGeom prst="rect">
            <a:avLst/>
          </a:prstGeom>
        </p:spPr>
      </p:pic>
      <p:sp>
        <p:nvSpPr>
          <p:cNvPr id="13" name="Rectangle 12">
            <a:extLst>
              <a:ext uri="{FF2B5EF4-FFF2-40B4-BE49-F238E27FC236}">
                <a16:creationId xmlns:a16="http://schemas.microsoft.com/office/drawing/2014/main" id="{73ED6512-6858-4552-B699-9A97FE9A4E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34655" y="321732"/>
            <a:ext cx="4335613" cy="6214534"/>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4" name="Text Placeholder 3">
            <a:extLst>
              <a:ext uri="{FF2B5EF4-FFF2-40B4-BE49-F238E27FC236}">
                <a16:creationId xmlns:a16="http://schemas.microsoft.com/office/drawing/2014/main" id="{5CEFED6B-4311-4608-BFD2-A361B7CBD076}"/>
              </a:ext>
            </a:extLst>
          </p:cNvPr>
          <p:cNvSpPr>
            <a:spLocks noGrp="1"/>
          </p:cNvSpPr>
          <p:nvPr>
            <p:ph type="body" sz="half" idx="2"/>
          </p:nvPr>
        </p:nvSpPr>
        <p:spPr>
          <a:xfrm>
            <a:off x="8029319" y="917725"/>
            <a:ext cx="3424739" cy="4852362"/>
          </a:xfrm>
        </p:spPr>
        <p:txBody>
          <a:bodyPr vert="horz" lIns="91440" tIns="45720" rIns="91440" bIns="45720" rtlCol="0" anchor="ctr">
            <a:normAutofit/>
          </a:bodyPr>
          <a:lstStyle/>
          <a:p>
            <a:r>
              <a:rPr lang="en-US" sz="1900" dirty="0">
                <a:solidFill>
                  <a:srgbClr val="FFFFFF"/>
                </a:solidFill>
                <a:latin typeface="Times New Roman" panose="02020603050405020304" pitchFamily="18" charset="0"/>
                <a:cs typeface="Times New Roman" panose="02020603050405020304" pitchFamily="18" charset="0"/>
              </a:rPr>
              <a:t>In the last 13 years, major pertussis epidemics have occurred in the United States, and numerous studies have shown the deficiencies of DTaP vaccines, including the small number of antigens that the vaccines contain and the type of cellular immune response that they elicit. Because of linked-epitope suppression, </a:t>
            </a:r>
            <a:r>
              <a:rPr lang="en-US" sz="1900" dirty="0">
                <a:solidFill>
                  <a:srgbClr val="FFFF00"/>
                </a:solidFill>
                <a:latin typeface="Times New Roman" panose="02020603050405020304" pitchFamily="18" charset="0"/>
                <a:cs typeface="Times New Roman" panose="02020603050405020304" pitchFamily="18" charset="0"/>
              </a:rPr>
              <a:t>all children who were primed by DTaP vaccines will be more susceptible to pertussis throughout their lifetimes, and</a:t>
            </a:r>
            <a:r>
              <a:rPr lang="en-US" sz="1900" dirty="0">
                <a:solidFill>
                  <a:srgbClr val="FFFFFF"/>
                </a:solidFill>
                <a:latin typeface="Times New Roman" panose="02020603050405020304" pitchFamily="18" charset="0"/>
                <a:cs typeface="Times New Roman" panose="02020603050405020304" pitchFamily="18" charset="0"/>
              </a:rPr>
              <a:t> </a:t>
            </a:r>
            <a:r>
              <a:rPr lang="en-US" sz="1900" dirty="0">
                <a:solidFill>
                  <a:srgbClr val="FFFF00"/>
                </a:solidFill>
                <a:latin typeface="Times New Roman" panose="02020603050405020304" pitchFamily="18" charset="0"/>
                <a:cs typeface="Times New Roman" panose="02020603050405020304" pitchFamily="18" charset="0"/>
              </a:rPr>
              <a:t>there is no easy way to decrease this increased lifetime susceptibility.</a:t>
            </a:r>
          </a:p>
          <a:p>
            <a:pPr indent="-228600">
              <a:buFont typeface="Arial" panose="020B0604020202020204" pitchFamily="34" charset="0"/>
              <a:buChar char="•"/>
            </a:pPr>
            <a:endParaRPr lang="en-US" sz="1900" dirty="0">
              <a:solidFill>
                <a:srgbClr val="FFFFFF"/>
              </a:solidFill>
            </a:endParaRPr>
          </a:p>
        </p:txBody>
      </p:sp>
    </p:spTree>
    <p:extLst>
      <p:ext uri="{BB962C8B-B14F-4D97-AF65-F5344CB8AC3E}">
        <p14:creationId xmlns:p14="http://schemas.microsoft.com/office/powerpoint/2010/main" val="36426761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 name="Rectangle 10">
            <a:extLst>
              <a:ext uri="{FF2B5EF4-FFF2-40B4-BE49-F238E27FC236}">
                <a16:creationId xmlns:a16="http://schemas.microsoft.com/office/drawing/2014/main" id="{867D4867-5BA7-4462-B2F6-A23F4A622A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54296" cy="6858000"/>
          </a:xfrm>
          <a:prstGeom prst="rect">
            <a:avLst/>
          </a:prstGeom>
          <a:solidFill>
            <a:schemeClr val="tx1">
              <a:lumMod val="75000"/>
              <a:lumOff val="25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87D9E60D-AA8A-4009-9531-B4C17503EF05}"/>
              </a:ext>
            </a:extLst>
          </p:cNvPr>
          <p:cNvSpPr>
            <a:spLocks noGrp="1"/>
          </p:cNvSpPr>
          <p:nvPr>
            <p:ph type="title"/>
          </p:nvPr>
        </p:nvSpPr>
        <p:spPr>
          <a:xfrm>
            <a:off x="643467" y="643467"/>
            <a:ext cx="3363974" cy="1597315"/>
          </a:xfrm>
          <a:noFill/>
          <a:ln w="19050">
            <a:solidFill>
              <a:schemeClr val="bg1"/>
            </a:solidFill>
          </a:ln>
        </p:spPr>
        <p:txBody>
          <a:bodyPr vert="horz" wrap="square" lIns="91440" tIns="45720" rIns="91440" bIns="45720" rtlCol="0" anchor="ctr">
            <a:normAutofit fontScale="90000"/>
          </a:bodyPr>
          <a:lstStyle/>
          <a:p>
            <a:pPr algn="ctr"/>
            <a:r>
              <a:rPr lang="en-US" sz="2800" kern="1200" dirty="0">
                <a:solidFill>
                  <a:schemeClr val="bg1"/>
                </a:solidFill>
                <a:latin typeface="Times New Roman" panose="02020603050405020304" pitchFamily="18" charset="0"/>
                <a:cs typeface="Times New Roman" panose="02020603050405020304" pitchFamily="18" charset="0"/>
              </a:rPr>
              <a:t> Vaccinated Individuals  are More Likely to Spread the Disease</a:t>
            </a:r>
          </a:p>
        </p:txBody>
      </p:sp>
      <p:sp>
        <p:nvSpPr>
          <p:cNvPr id="4" name="Text Placeholder 3">
            <a:extLst>
              <a:ext uri="{FF2B5EF4-FFF2-40B4-BE49-F238E27FC236}">
                <a16:creationId xmlns:a16="http://schemas.microsoft.com/office/drawing/2014/main" id="{F7083CCD-AD2B-4352-B8FA-589341F278E1}"/>
              </a:ext>
            </a:extLst>
          </p:cNvPr>
          <p:cNvSpPr>
            <a:spLocks noGrp="1"/>
          </p:cNvSpPr>
          <p:nvPr>
            <p:ph type="body" sz="half" idx="2"/>
          </p:nvPr>
        </p:nvSpPr>
        <p:spPr>
          <a:xfrm>
            <a:off x="643468" y="2638044"/>
            <a:ext cx="3363974" cy="3415622"/>
          </a:xfrm>
        </p:spPr>
        <p:txBody>
          <a:bodyPr vert="horz" lIns="91440" tIns="45720" rIns="91440" bIns="45720" rtlCol="0">
            <a:normAutofit/>
          </a:bodyPr>
          <a:lstStyle/>
          <a:p>
            <a:r>
              <a:rPr lang="en-US" sz="1300" dirty="0">
                <a:solidFill>
                  <a:schemeClr val="bg1"/>
                </a:solidFill>
                <a:latin typeface="Times New Roman" panose="02020603050405020304" pitchFamily="18" charset="0"/>
                <a:cs typeface="Times New Roman" panose="02020603050405020304" pitchFamily="18" charset="0"/>
              </a:rPr>
              <a:t>“In this paper, we have presented empirical evidence from both case and genomic data for asymptomatic B. pertussis transmission following the switch from the wP to the aP vaccine in the US and UK. </a:t>
            </a:r>
          </a:p>
          <a:p>
            <a:r>
              <a:rPr lang="en-US" sz="1300" dirty="0">
                <a:solidFill>
                  <a:schemeClr val="bg1"/>
                </a:solidFill>
                <a:latin typeface="Times New Roman" panose="02020603050405020304" pitchFamily="18" charset="0"/>
                <a:cs typeface="Times New Roman" panose="02020603050405020304" pitchFamily="18" charset="0"/>
              </a:rPr>
              <a:t>Then, using mathematical and computational transmission models, we have demonstrated that an aP vaccine which blocks symptomatic disease but not asymptomatic transmission is able to account for the observed increase in B. pertussis incidence.</a:t>
            </a:r>
          </a:p>
          <a:p>
            <a:r>
              <a:rPr lang="en-US" sz="1300" dirty="0">
                <a:solidFill>
                  <a:srgbClr val="FFFF00"/>
                </a:solidFill>
                <a:latin typeface="Times New Roman" panose="02020603050405020304" pitchFamily="18" charset="0"/>
                <a:cs typeface="Times New Roman" panose="02020603050405020304" pitchFamily="18" charset="0"/>
              </a:rPr>
              <a:t>Public health authorities may be facing a situation similar to that of polio, where vaccinated individuals can still transmit infection.”</a:t>
            </a:r>
          </a:p>
          <a:p>
            <a:pPr indent="-228600">
              <a:buFont typeface="Arial" panose="020B0604020202020204" pitchFamily="34" charset="0"/>
              <a:buChar char="•"/>
            </a:pPr>
            <a:endParaRPr lang="en-US" sz="1300" dirty="0">
              <a:solidFill>
                <a:schemeClr val="bg1"/>
              </a:solidFill>
            </a:endParaRPr>
          </a:p>
        </p:txBody>
      </p:sp>
      <p:pic>
        <p:nvPicPr>
          <p:cNvPr id="6" name="Picture Placeholder 5" descr="A screenshot of a social media post&#10;&#10;Description automatically generated">
            <a:extLst>
              <a:ext uri="{FF2B5EF4-FFF2-40B4-BE49-F238E27FC236}">
                <a16:creationId xmlns:a16="http://schemas.microsoft.com/office/drawing/2014/main" id="{C858B611-E9E6-442A-B3E7-77183850DF0A}"/>
              </a:ext>
            </a:extLst>
          </p:cNvPr>
          <p:cNvPicPr>
            <a:picLocks noGrp="1" noChangeAspect="1"/>
          </p:cNvPicPr>
          <p:nvPr>
            <p:ph type="pic" idx="1"/>
          </p:nvPr>
        </p:nvPicPr>
        <p:blipFill>
          <a:blip r:embed="rId2">
            <a:extLst>
              <a:ext uri="{28A0092B-C50C-407E-A947-70E740481C1C}">
                <a14:useLocalDpi xmlns:a14="http://schemas.microsoft.com/office/drawing/2010/main" val="0"/>
              </a:ext>
            </a:extLst>
          </a:blip>
          <a:srcRect t="7968" b="7968"/>
          <a:stretch>
            <a:fillRect/>
          </a:stretch>
        </p:blipFill>
        <p:spPr>
          <a:xfrm>
            <a:off x="5297763" y="878882"/>
            <a:ext cx="6250769" cy="4939368"/>
          </a:xfrm>
          <a:prstGeom prst="rect">
            <a:avLst/>
          </a:prstGeom>
        </p:spPr>
      </p:pic>
    </p:spTree>
    <p:extLst>
      <p:ext uri="{BB962C8B-B14F-4D97-AF65-F5344CB8AC3E}">
        <p14:creationId xmlns:p14="http://schemas.microsoft.com/office/powerpoint/2010/main" val="10580260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4038CB10-1F5C-4D54-9DF7-12586DE5B0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7546" y="4572000"/>
            <a:ext cx="7058307" cy="1964266"/>
          </a:xfrm>
          <a:prstGeom prst="rect">
            <a:avLst/>
          </a:prstGeom>
          <a:solidFill>
            <a:srgbClr val="6464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726B846D-D13F-4EAE-A59B-747EA99FEA47}"/>
              </a:ext>
            </a:extLst>
          </p:cNvPr>
          <p:cNvSpPr>
            <a:spLocks noGrp="1"/>
          </p:cNvSpPr>
          <p:nvPr>
            <p:ph type="title"/>
          </p:nvPr>
        </p:nvSpPr>
        <p:spPr>
          <a:xfrm>
            <a:off x="524256" y="4767072"/>
            <a:ext cx="6594189" cy="1625210"/>
          </a:xfrm>
        </p:spPr>
        <p:txBody>
          <a:bodyPr vert="horz" lIns="91440" tIns="45720" rIns="91440" bIns="45720" rtlCol="0" anchor="ctr">
            <a:normAutofit/>
          </a:bodyPr>
          <a:lstStyle/>
          <a:p>
            <a:pPr algn="ctr"/>
            <a:r>
              <a:rPr lang="en-US" sz="3700" dirty="0">
                <a:solidFill>
                  <a:srgbClr val="FFFFFF"/>
                </a:solidFill>
                <a:latin typeface="Times New Roman" panose="02020603050405020304" pitchFamily="18" charset="0"/>
                <a:cs typeface="Times New Roman" panose="02020603050405020304" pitchFamily="18" charset="0"/>
              </a:rPr>
              <a:t>Pertussis Vaccination Has Increased Parapertussis Infections</a:t>
            </a:r>
          </a:p>
        </p:txBody>
      </p:sp>
      <p:pic>
        <p:nvPicPr>
          <p:cNvPr id="8" name="Picture Placeholder 7" descr="A screenshot of a social media post&#10;&#10;Description automatically generated">
            <a:extLst>
              <a:ext uri="{FF2B5EF4-FFF2-40B4-BE49-F238E27FC236}">
                <a16:creationId xmlns:a16="http://schemas.microsoft.com/office/drawing/2014/main" id="{2A94F70F-09E1-45B5-A17D-29B036A95E78}"/>
              </a:ext>
            </a:extLst>
          </p:cNvPr>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t="4992" r="1" b="1"/>
          <a:stretch/>
        </p:blipFill>
        <p:spPr>
          <a:xfrm>
            <a:off x="327547" y="321733"/>
            <a:ext cx="7058306" cy="4107392"/>
          </a:xfrm>
          <a:prstGeom prst="rect">
            <a:avLst/>
          </a:prstGeom>
        </p:spPr>
      </p:pic>
      <p:sp>
        <p:nvSpPr>
          <p:cNvPr id="20" name="Rectangle 19">
            <a:extLst>
              <a:ext uri="{FF2B5EF4-FFF2-40B4-BE49-F238E27FC236}">
                <a16:creationId xmlns:a16="http://schemas.microsoft.com/office/drawing/2014/main" id="{73ED6512-6858-4552-B699-9A97FE9A4E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34655" y="321732"/>
            <a:ext cx="4335613" cy="6214534"/>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9" name="Rectangle 1">
            <a:extLst>
              <a:ext uri="{FF2B5EF4-FFF2-40B4-BE49-F238E27FC236}">
                <a16:creationId xmlns:a16="http://schemas.microsoft.com/office/drawing/2014/main" id="{A0639119-CE84-4424-B54A-38AC1521765C}"/>
              </a:ext>
            </a:extLst>
          </p:cNvPr>
          <p:cNvSpPr>
            <a:spLocks noGrp="1" noChangeArrowheads="1"/>
          </p:cNvSpPr>
          <p:nvPr>
            <p:ph type="body" sz="half" idx="2"/>
          </p:nvPr>
        </p:nvSpPr>
        <p:spPr bwMode="auto">
          <a:xfrm>
            <a:off x="8029575" y="917575"/>
            <a:ext cx="3424238" cy="4852988"/>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a:bodyPr>
          <a:lstStyle/>
          <a:p>
            <a:pPr marR="0" lvl="0" fontAlgn="base">
              <a:spcBef>
                <a:spcPct val="0"/>
              </a:spcBef>
              <a:spcAft>
                <a:spcPts val="600"/>
              </a:spcAft>
              <a:buClrTx/>
              <a:buSzTx/>
              <a:tabLst/>
            </a:pPr>
            <a:r>
              <a:rPr kumimoji="0" lang="en-US" altLang="en-US" sz="1400" b="0" i="0" u="none" strike="noStrike" cap="none" normalizeH="0" baseline="0" dirty="0">
                <a:ln>
                  <a:noFill/>
                </a:ln>
                <a:solidFill>
                  <a:srgbClr val="FFFFFF"/>
                </a:solidFill>
                <a:effectLst/>
              </a:rPr>
              <a:t>"We show that aP vaccination helped clear B. pertussis but resulted in an approximately 40-fold increase in B. parapertussis lung colony-forming units (CFUs). Such vaccine-mediated facilitation of B. parapertussis did not arise as a result of competitive release; B. parapertussis CFUs were higher in aP-relative to sham-vaccinated hosts regardless of whether infections were single or mixed. Further, we show that aP vaccination impedes host immunity against B. parapertussis-measured as reduced lung inflammatory and neutrophil responses. </a:t>
            </a:r>
            <a:r>
              <a:rPr kumimoji="0" lang="en-US" altLang="en-US" sz="1400" b="0" i="0" u="none" strike="noStrike" cap="none" normalizeH="0" baseline="0" dirty="0">
                <a:ln>
                  <a:noFill/>
                </a:ln>
                <a:solidFill>
                  <a:srgbClr val="FFFF00"/>
                </a:solidFill>
                <a:effectLst/>
              </a:rPr>
              <a:t>Thus, we conclude that aP vaccination interferes with the optimal clearance of B. parapertussis and enhances the performance of this pathogen. Our data raise the possibility that widespread aP vaccination can create hosts more susceptible to B. parapertussis infection</a:t>
            </a:r>
            <a:r>
              <a:rPr kumimoji="0" lang="en-US" altLang="en-US" sz="1400" b="0" i="0" u="none" strike="noStrike" cap="none" normalizeH="0" baseline="0" dirty="0">
                <a:ln>
                  <a:noFill/>
                </a:ln>
                <a:solidFill>
                  <a:srgbClr val="FFFFFF"/>
                </a:solidFill>
                <a:effectLst/>
              </a:rPr>
              <a:t>."</a:t>
            </a:r>
          </a:p>
        </p:txBody>
      </p:sp>
    </p:spTree>
    <p:extLst>
      <p:ext uri="{BB962C8B-B14F-4D97-AF65-F5344CB8AC3E}">
        <p14:creationId xmlns:p14="http://schemas.microsoft.com/office/powerpoint/2010/main" val="5169600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4038CB10-1F5C-4D54-9DF7-12586DE5B0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7546" y="4572000"/>
            <a:ext cx="7058307" cy="1964266"/>
          </a:xfrm>
          <a:prstGeom prst="rect">
            <a:avLst/>
          </a:prstGeom>
          <a:solidFill>
            <a:srgbClr val="476E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7D46687B-8DBD-4DEA-8072-807AF391A18C}"/>
              </a:ext>
            </a:extLst>
          </p:cNvPr>
          <p:cNvSpPr>
            <a:spLocks noGrp="1"/>
          </p:cNvSpPr>
          <p:nvPr>
            <p:ph type="title"/>
          </p:nvPr>
        </p:nvSpPr>
        <p:spPr>
          <a:xfrm>
            <a:off x="524256" y="4767072"/>
            <a:ext cx="6594189" cy="1625210"/>
          </a:xfrm>
        </p:spPr>
        <p:txBody>
          <a:bodyPr vert="horz" lIns="91440" tIns="45720" rIns="91440" bIns="45720" rtlCol="0" anchor="ctr">
            <a:normAutofit/>
          </a:bodyPr>
          <a:lstStyle/>
          <a:p>
            <a:pPr algn="ctr"/>
            <a:r>
              <a:rPr lang="en-US" sz="4400" dirty="0">
                <a:solidFill>
                  <a:srgbClr val="FFFFFF"/>
                </a:solidFill>
                <a:latin typeface="Times New Roman" panose="02020603050405020304" pitchFamily="18" charset="0"/>
                <a:cs typeface="Times New Roman" panose="02020603050405020304" pitchFamily="18" charset="0"/>
              </a:rPr>
              <a:t>Vaccine Failure Has Led to Pertussis Resurgence</a:t>
            </a:r>
          </a:p>
        </p:txBody>
      </p:sp>
      <p:pic>
        <p:nvPicPr>
          <p:cNvPr id="6" name="Picture Placeholder 5" descr="A screenshot of a social media post&#10;&#10;Description automatically generated">
            <a:extLst>
              <a:ext uri="{FF2B5EF4-FFF2-40B4-BE49-F238E27FC236}">
                <a16:creationId xmlns:a16="http://schemas.microsoft.com/office/drawing/2014/main" id="{564E3407-7BC1-4383-8611-B7EEE0420072}"/>
              </a:ext>
            </a:extLst>
          </p:cNvPr>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t="8178" r="4" b="4"/>
          <a:stretch/>
        </p:blipFill>
        <p:spPr>
          <a:xfrm>
            <a:off x="327547" y="321733"/>
            <a:ext cx="7058306" cy="4107392"/>
          </a:xfrm>
          <a:prstGeom prst="rect">
            <a:avLst/>
          </a:prstGeom>
        </p:spPr>
      </p:pic>
      <p:sp>
        <p:nvSpPr>
          <p:cNvPr id="14" name="Rectangle 13">
            <a:extLst>
              <a:ext uri="{FF2B5EF4-FFF2-40B4-BE49-F238E27FC236}">
                <a16:creationId xmlns:a16="http://schemas.microsoft.com/office/drawing/2014/main" id="{73ED6512-6858-4552-B699-9A97FE9A4E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34655" y="321732"/>
            <a:ext cx="4335613" cy="6214534"/>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7" name="Rectangle 1">
            <a:extLst>
              <a:ext uri="{FF2B5EF4-FFF2-40B4-BE49-F238E27FC236}">
                <a16:creationId xmlns:a16="http://schemas.microsoft.com/office/drawing/2014/main" id="{19B79588-39C7-44C7-846F-66C09458F85C}"/>
              </a:ext>
            </a:extLst>
          </p:cNvPr>
          <p:cNvSpPr>
            <a:spLocks noGrp="1" noChangeArrowheads="1"/>
          </p:cNvSpPr>
          <p:nvPr>
            <p:ph type="body" sz="half" idx="2"/>
          </p:nvPr>
        </p:nvSpPr>
        <p:spPr bwMode="auto">
          <a:xfrm>
            <a:off x="8029319" y="917725"/>
            <a:ext cx="3424739" cy="4852362"/>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a:bodyPr>
          <a:lstStyle/>
          <a:p>
            <a:pPr marR="0" lvl="0" fontAlgn="base">
              <a:spcBef>
                <a:spcPct val="0"/>
              </a:spcBef>
              <a:spcAft>
                <a:spcPts val="600"/>
              </a:spcAft>
              <a:buClrTx/>
              <a:buSzTx/>
              <a:tabLst/>
            </a:pPr>
            <a:r>
              <a:rPr kumimoji="0" lang="en-US" altLang="en-US" sz="2000" b="0" i="0" u="none" strike="noStrike" cap="none" normalizeH="0" baseline="0" dirty="0">
                <a:ln>
                  <a:noFill/>
                </a:ln>
                <a:solidFill>
                  <a:srgbClr val="FFFFFF"/>
                </a:solidFill>
                <a:effectLst/>
              </a:rPr>
              <a:t>"</a:t>
            </a:r>
            <a:r>
              <a:rPr kumimoji="0" lang="en-US" altLang="en-US" sz="2000" b="0" i="0" u="none" strike="noStrike" cap="none" normalizeH="0" baseline="0" dirty="0">
                <a:ln>
                  <a:noFill/>
                </a:ln>
                <a:solidFill>
                  <a:srgbClr val="FFFFFF"/>
                </a:solidFill>
                <a:effectLst/>
                <a:latin typeface="Times New Roman" panose="02020603050405020304" pitchFamily="18" charset="0"/>
                <a:cs typeface="Times New Roman" panose="02020603050405020304" pitchFamily="18" charset="0"/>
              </a:rPr>
              <a:t>The observation that aP, which induces an immune response mismatched to that induced by natural infection, </a:t>
            </a:r>
            <a:r>
              <a:rPr kumimoji="0" lang="en-US" altLang="en-US" sz="2000" b="0" i="0" u="none" strike="noStrike" cap="none" normalizeH="0" baseline="0" dirty="0">
                <a:ln>
                  <a:noFill/>
                </a:ln>
                <a:solidFill>
                  <a:srgbClr val="FFFF00"/>
                </a:solidFill>
                <a:effectLst/>
                <a:latin typeface="Times New Roman" panose="02020603050405020304" pitchFamily="18" charset="0"/>
                <a:cs typeface="Times New Roman" panose="02020603050405020304" pitchFamily="18" charset="0"/>
              </a:rPr>
              <a:t>fails to prevent colonization or transmission provides a plausible explanation for the resurgence of pertussis </a:t>
            </a:r>
            <a:r>
              <a:rPr kumimoji="0" lang="en-US" altLang="en-US" sz="2000" b="0" i="0" u="none" strike="noStrike" cap="none" normalizeH="0" baseline="0" dirty="0">
                <a:ln>
                  <a:noFill/>
                </a:ln>
                <a:solidFill>
                  <a:srgbClr val="FFFFFF"/>
                </a:solidFill>
                <a:effectLst/>
                <a:latin typeface="Times New Roman" panose="02020603050405020304" pitchFamily="18" charset="0"/>
                <a:cs typeface="Times New Roman" panose="02020603050405020304" pitchFamily="18" charset="0"/>
              </a:rPr>
              <a:t>and suggests that optimal control of pertussis will require the development of improved vaccines</a:t>
            </a:r>
            <a:r>
              <a:rPr kumimoji="0" lang="en-US" altLang="en-US" sz="2000" b="0" i="0" u="none" strike="noStrike" cap="none" normalizeH="0" baseline="0" dirty="0">
                <a:ln>
                  <a:noFill/>
                </a:ln>
                <a:solidFill>
                  <a:srgbClr val="FFFFFF"/>
                </a:solidFill>
                <a:effectLst/>
              </a:rPr>
              <a:t>."</a:t>
            </a:r>
          </a:p>
        </p:txBody>
      </p:sp>
    </p:spTree>
    <p:extLst>
      <p:ext uri="{BB962C8B-B14F-4D97-AF65-F5344CB8AC3E}">
        <p14:creationId xmlns:p14="http://schemas.microsoft.com/office/powerpoint/2010/main" val="19082721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4038CB10-1F5C-4D54-9DF7-12586DE5B0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7546" y="4572000"/>
            <a:ext cx="7058307" cy="1964266"/>
          </a:xfrm>
          <a:prstGeom prst="rect">
            <a:avLst/>
          </a:prstGeom>
          <a:solidFill>
            <a:srgbClr val="5870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281F40F2-837E-45BA-9D91-48D22587A163}"/>
              </a:ext>
            </a:extLst>
          </p:cNvPr>
          <p:cNvSpPr>
            <a:spLocks noGrp="1"/>
          </p:cNvSpPr>
          <p:nvPr>
            <p:ph type="title"/>
          </p:nvPr>
        </p:nvSpPr>
        <p:spPr>
          <a:xfrm>
            <a:off x="524256" y="4767072"/>
            <a:ext cx="6594189" cy="1625210"/>
          </a:xfrm>
        </p:spPr>
        <p:txBody>
          <a:bodyPr vert="horz" lIns="91440" tIns="45720" rIns="91440" bIns="45720" rtlCol="0" anchor="ctr">
            <a:normAutofit/>
          </a:bodyPr>
          <a:lstStyle/>
          <a:p>
            <a:pPr algn="ctr"/>
            <a:r>
              <a:rPr lang="en-US" sz="4400" dirty="0">
                <a:solidFill>
                  <a:srgbClr val="FFFFFF"/>
                </a:solidFill>
                <a:latin typeface="Times New Roman" panose="02020603050405020304" pitchFamily="18" charset="0"/>
                <a:cs typeface="Times New Roman" panose="02020603050405020304" pitchFamily="18" charset="0"/>
              </a:rPr>
              <a:t>Widespread Bordetella Parapertussis Infections</a:t>
            </a:r>
          </a:p>
        </p:txBody>
      </p:sp>
      <p:pic>
        <p:nvPicPr>
          <p:cNvPr id="6" name="Picture Placeholder 5" descr="A screenshot of a social media post&#10;&#10;Description automatically generated">
            <a:extLst>
              <a:ext uri="{FF2B5EF4-FFF2-40B4-BE49-F238E27FC236}">
                <a16:creationId xmlns:a16="http://schemas.microsoft.com/office/drawing/2014/main" id="{E548C044-7C9E-44F6-9DE2-58E91B35D149}"/>
              </a:ext>
            </a:extLst>
          </p:cNvPr>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r="761"/>
          <a:stretch/>
        </p:blipFill>
        <p:spPr>
          <a:xfrm>
            <a:off x="327547" y="321733"/>
            <a:ext cx="7058306" cy="4107392"/>
          </a:xfrm>
          <a:prstGeom prst="rect">
            <a:avLst/>
          </a:prstGeom>
        </p:spPr>
      </p:pic>
      <p:sp>
        <p:nvSpPr>
          <p:cNvPr id="13" name="Rectangle 12">
            <a:extLst>
              <a:ext uri="{FF2B5EF4-FFF2-40B4-BE49-F238E27FC236}">
                <a16:creationId xmlns:a16="http://schemas.microsoft.com/office/drawing/2014/main" id="{73ED6512-6858-4552-B699-9A97FE9A4E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34655" y="321732"/>
            <a:ext cx="4335613" cy="6214534"/>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4" name="Text Placeholder 3">
            <a:extLst>
              <a:ext uri="{FF2B5EF4-FFF2-40B4-BE49-F238E27FC236}">
                <a16:creationId xmlns:a16="http://schemas.microsoft.com/office/drawing/2014/main" id="{C455DF57-ED5B-4D15-8655-1D68AD83607F}"/>
              </a:ext>
            </a:extLst>
          </p:cNvPr>
          <p:cNvSpPr>
            <a:spLocks noGrp="1"/>
          </p:cNvSpPr>
          <p:nvPr>
            <p:ph type="body" sz="half" idx="2"/>
          </p:nvPr>
        </p:nvSpPr>
        <p:spPr>
          <a:xfrm>
            <a:off x="8029319" y="917724"/>
            <a:ext cx="3424739" cy="5311625"/>
          </a:xfrm>
        </p:spPr>
        <p:txBody>
          <a:bodyPr vert="horz" lIns="91440" tIns="45720" rIns="91440" bIns="45720" rtlCol="0" anchor="ctr">
            <a:normAutofit/>
          </a:bodyPr>
          <a:lstStyle/>
          <a:p>
            <a:r>
              <a:rPr lang="en-US" sz="1400" dirty="0">
                <a:solidFill>
                  <a:srgbClr val="FFFFFF"/>
                </a:solidFill>
                <a:latin typeface="Times New Roman" panose="02020603050405020304" pitchFamily="18" charset="0"/>
                <a:cs typeface="Times New Roman" panose="02020603050405020304" pitchFamily="18" charset="0"/>
              </a:rPr>
              <a:t>The number of B. parapertussis infections observed in Wisconsin during October 2011–December 2012 (n = 443) is the largest reported in the United States. Observations of B. parapertussis infections, including a mixed outbreak of B. pertussis, B. parapertussis, and B. holmseii infections in Ohio during 2010–2010, have been reported recently in the United States, likely because of increased use of PCR testing to detect B. parapertussis. Despite increased testing, the burden of B. parapertussis infection in the United States is challenging to measure because testing that differentiates Bordetella species is not universal.</a:t>
            </a:r>
          </a:p>
          <a:p>
            <a:r>
              <a:rPr lang="en-US" sz="1400" dirty="0">
                <a:solidFill>
                  <a:srgbClr val="FFFFFF"/>
                </a:solidFill>
                <a:latin typeface="Times New Roman" panose="02020603050405020304" pitchFamily="18" charset="0"/>
                <a:cs typeface="Times New Roman" panose="02020603050405020304" pitchFamily="18" charset="0"/>
              </a:rPr>
              <a:t>This percentage of Bordetella specimens positive for B. parapertussis is similar to previous observations in Wisconsin (culture: 11.9%; PCR: 14.3% and </a:t>
            </a:r>
            <a:r>
              <a:rPr lang="en-US" sz="1400" dirty="0">
                <a:solidFill>
                  <a:schemeClr val="bg1"/>
                </a:solidFill>
                <a:latin typeface="Times New Roman" panose="02020603050405020304" pitchFamily="18" charset="0"/>
                <a:cs typeface="Times New Roman" panose="02020603050405020304" pitchFamily="18" charset="0"/>
              </a:rPr>
              <a:t>in other states (range: 10%–14.9%)</a:t>
            </a:r>
            <a:r>
              <a:rPr lang="en-US" sz="1400" dirty="0">
                <a:solidFill>
                  <a:srgbClr val="FFFF00"/>
                </a:solidFill>
                <a:latin typeface="Times New Roman" panose="02020603050405020304" pitchFamily="18" charset="0"/>
                <a:cs typeface="Times New Roman" panose="02020603050405020304" pitchFamily="18" charset="0"/>
              </a:rPr>
              <a:t>, which indicates that infection with B. parapertussis is endemic in the United States and will be identified when testing for B. parapertussis is routinely conducted.</a:t>
            </a:r>
          </a:p>
          <a:p>
            <a:r>
              <a:rPr lang="en-US" sz="1300" b="1" dirty="0">
                <a:solidFill>
                  <a:srgbClr val="FFFFFF"/>
                </a:solidFill>
              </a:rPr>
              <a:t> </a:t>
            </a:r>
            <a:endParaRPr lang="en-US" sz="1300" dirty="0">
              <a:solidFill>
                <a:srgbClr val="FFFFFF"/>
              </a:solidFill>
            </a:endParaRPr>
          </a:p>
          <a:p>
            <a:pPr indent="-228600">
              <a:buFont typeface="Arial" panose="020B0604020202020204" pitchFamily="34" charset="0"/>
              <a:buChar char="•"/>
            </a:pPr>
            <a:endParaRPr lang="en-US" sz="1300" dirty="0">
              <a:solidFill>
                <a:srgbClr val="FFFFFF"/>
              </a:solidFill>
            </a:endParaRPr>
          </a:p>
        </p:txBody>
      </p:sp>
    </p:spTree>
    <p:extLst>
      <p:ext uri="{BB962C8B-B14F-4D97-AF65-F5344CB8AC3E}">
        <p14:creationId xmlns:p14="http://schemas.microsoft.com/office/powerpoint/2010/main" val="163236043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TotalTime>
  <Words>477</Words>
  <Application>Microsoft Office PowerPoint</Application>
  <PresentationFormat>Widescreen</PresentationFormat>
  <Paragraphs>16</Paragraphs>
  <Slides>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Calibri</vt:lpstr>
      <vt:lpstr>Calibri Light</vt:lpstr>
      <vt:lpstr>Times New Roman</vt:lpstr>
      <vt:lpstr>Office Theme</vt:lpstr>
      <vt:lpstr>Pertussis Vaccine - Total Failure Within 5 Years </vt:lpstr>
      <vt:lpstr>Pertussis Vaccine Increases the Risk of Contracting Pertussis</vt:lpstr>
      <vt:lpstr> Vaccinated Individuals  are More Likely to Spread the Disease</vt:lpstr>
      <vt:lpstr>Pertussis Vaccination Has Increased Parapertussis Infections</vt:lpstr>
      <vt:lpstr>Vaccine Failure Has Led to Pertussis Resurgence</vt:lpstr>
      <vt:lpstr>Widespread Bordetella Parapertussis Infections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Pertussis Vaccine - Total Failure Within 5 Years</dc:title>
  <dc:creator>Stefanie Stark</dc:creator>
  <cp:lastModifiedBy>allsaintsorganic@gmail.com</cp:lastModifiedBy>
  <cp:revision>3</cp:revision>
  <dcterms:created xsi:type="dcterms:W3CDTF">2019-05-28T15:21:23Z</dcterms:created>
  <dcterms:modified xsi:type="dcterms:W3CDTF">2019-05-28T16:01:44Z</dcterms:modified>
</cp:coreProperties>
</file>